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64411dae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64411dae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64411dae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64411dae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64411dae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64411dae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64411dae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64411dae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64411dae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64411dae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64411dae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64411dae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64411dae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64411dae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64411dae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64411dae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64411dae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64411dae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64411da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64411da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64411dae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64411dae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64411dae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64411dae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4411dae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4411dae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64411dae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64411dae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64411dae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64411dae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64411dae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64411dae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89375" y="142875"/>
            <a:ext cx="5064000" cy="2111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Goal One: 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End poverty in all its forms everywhere</a:t>
            </a:r>
            <a:endParaRPr sz="3000"/>
          </a:p>
        </p:txBody>
      </p:sp>
      <p:sp>
        <p:nvSpPr>
          <p:cNvPr id="55" name="Google Shape;55;p13"/>
          <p:cNvSpPr txBox="1"/>
          <p:nvPr/>
        </p:nvSpPr>
        <p:spPr>
          <a:xfrm>
            <a:off x="539750" y="2778125"/>
            <a:ext cx="7969200" cy="22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Possible topics: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Poverty resolution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Unemployment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Disaster relief systems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Red Cross and relief organizations</a:t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8860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3556000" y="111125"/>
            <a:ext cx="5317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Ten: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Reduced inequalities among countries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516050" y="2882100"/>
            <a:ext cx="8524800" cy="14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Immigration, immigration laws, border wars, discrimination, racism, americanized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19" name="Google Shape;119;p22"/>
          <p:cNvSpPr/>
          <p:nvPr/>
        </p:nvSpPr>
        <p:spPr>
          <a:xfrm rot="2700000">
            <a:off x="899038" y="568508"/>
            <a:ext cx="1964343" cy="1896885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/>
          <p:nvPr/>
        </p:nvSpPr>
        <p:spPr>
          <a:xfrm>
            <a:off x="1190625" y="786800"/>
            <a:ext cx="1413000" cy="2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1188425" y="1379088"/>
            <a:ext cx="1413000" cy="2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/>
          <p:nvPr/>
        </p:nvSpPr>
        <p:spPr>
          <a:xfrm rot="5400000">
            <a:off x="1777963" y="1373975"/>
            <a:ext cx="1413000" cy="2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 rot="5400000">
            <a:off x="595275" y="1373975"/>
            <a:ext cx="1413000" cy="2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1188425" y="1971375"/>
            <a:ext cx="1413000" cy="22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/>
        </p:nvSpPr>
        <p:spPr>
          <a:xfrm>
            <a:off x="769025" y="2696975"/>
            <a:ext cx="901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Equal housing, transportation, disaster relief, green spaces, urbanization, air quality, cultural heritage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3302000" y="0"/>
            <a:ext cx="5572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Eleven: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Sustainable and safe cities</a:t>
            </a:r>
            <a:endParaRPr sz="4800">
              <a:solidFill>
                <a:schemeClr val="dk1"/>
              </a:solidFill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50" y="122425"/>
            <a:ext cx="29114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/>
        </p:nvSpPr>
        <p:spPr>
          <a:xfrm>
            <a:off x="3381375" y="0"/>
            <a:ext cx="5762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Twelve: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Responsible 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consumption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658650" y="2571750"/>
            <a:ext cx="8747100" cy="22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Sustainable resources, recycling, conservation, reducing waste, carbon footprint, sustainable tourism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75" y="466825"/>
            <a:ext cx="3099900" cy="14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/>
        </p:nvSpPr>
        <p:spPr>
          <a:xfrm>
            <a:off x="998750" y="2571750"/>
            <a:ext cx="87948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Climate change, global warming, greenhouse effect, wildfires, Antartic melting, ocean levels rising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3857625" y="0"/>
            <a:ext cx="5127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Thirteen: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Climate Action</a:t>
            </a:r>
            <a:endParaRPr sz="6000">
              <a:solidFill>
                <a:schemeClr val="dk1"/>
              </a:solidFill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75" y="239275"/>
            <a:ext cx="3635925" cy="19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/>
        </p:nvSpPr>
        <p:spPr>
          <a:xfrm>
            <a:off x="3429000" y="0"/>
            <a:ext cx="5588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Fourteen: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1"/>
                </a:solidFill>
              </a:rPr>
              <a:t>Life below water</a:t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721675" y="2357025"/>
            <a:ext cx="8572500" cy="2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Marine pollution, ocean dead zones, red tides, overfishing, plastic pollution, sea law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00" y="193675"/>
            <a:ext cx="2619374" cy="13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974" y="762000"/>
            <a:ext cx="2448900" cy="16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/>
        </p:nvSpPr>
        <p:spPr>
          <a:xfrm>
            <a:off x="3397250" y="-79375"/>
            <a:ext cx="5746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Fifteen: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Life on Land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709100" y="2571750"/>
            <a:ext cx="9144000" cy="26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Deforestation, drought, threatened or endangered species, poaching, invasive species, forest fires, rainforests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27351" cy="25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/>
        </p:nvSpPr>
        <p:spPr>
          <a:xfrm>
            <a:off x="3024325" y="0"/>
            <a:ext cx="6119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Sixteen: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Peace, justice and strong institutions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558775" y="2571750"/>
            <a:ext cx="8889900" cy="2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Gun violence, child abuse, equal justice, organized crime, government corruption, identity theft, terrorism, cyber attacks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19525" cy="2265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/>
        </p:nvSpPr>
        <p:spPr>
          <a:xfrm>
            <a:off x="2679875" y="172325"/>
            <a:ext cx="6670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Seventeen: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Global partnerships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599275" y="2381175"/>
            <a:ext cx="9144000" cy="25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Third world companies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Fair trade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World trade Organization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460375" y="530101"/>
            <a:ext cx="952500" cy="1104443"/>
          </a:xfrm>
          <a:prstGeom prst="flowChartConnector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928688" y="172315"/>
            <a:ext cx="952500" cy="1104300"/>
          </a:xfrm>
          <a:prstGeom prst="flowChartConnector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1466938" y="530101"/>
            <a:ext cx="952500" cy="1104300"/>
          </a:xfrm>
          <a:prstGeom prst="flowChartConnector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9"/>
          <p:cNvSpPr/>
          <p:nvPr/>
        </p:nvSpPr>
        <p:spPr>
          <a:xfrm>
            <a:off x="599281" y="1197369"/>
            <a:ext cx="952500" cy="1104443"/>
          </a:xfrm>
          <a:prstGeom prst="flowChartConnector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/>
          <p:nvPr/>
        </p:nvSpPr>
        <p:spPr>
          <a:xfrm>
            <a:off x="1273969" y="1276744"/>
            <a:ext cx="952500" cy="1104300"/>
          </a:xfrm>
          <a:prstGeom prst="flowChartConnector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079875" y="243075"/>
            <a:ext cx="46671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Goal Two: 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End hunger, achieve food security and improved nutrition and promote sustainable agriculture</a:t>
            </a:r>
            <a:endParaRPr sz="3600"/>
          </a:p>
        </p:txBody>
      </p:sp>
      <p:sp>
        <p:nvSpPr>
          <p:cNvPr id="62" name="Google Shape;62;p14"/>
          <p:cNvSpPr txBox="1"/>
          <p:nvPr/>
        </p:nvSpPr>
        <p:spPr>
          <a:xfrm>
            <a:off x="887850" y="3707775"/>
            <a:ext cx="84297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Possible topics: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Malnutrition, child growth, aid to agriculture in 3rd World countries</a:t>
            </a:r>
            <a:endParaRPr sz="2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00" y="152400"/>
            <a:ext cx="3775075" cy="305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286125" y="152400"/>
            <a:ext cx="56199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Goal Three: 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Healthy lives and well being for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all ages</a:t>
            </a:r>
            <a:endParaRPr sz="3000"/>
          </a:p>
        </p:txBody>
      </p:sp>
      <p:sp>
        <p:nvSpPr>
          <p:cNvPr id="69" name="Google Shape;69;p15"/>
          <p:cNvSpPr txBox="1"/>
          <p:nvPr/>
        </p:nvSpPr>
        <p:spPr>
          <a:xfrm>
            <a:off x="409475" y="2143500"/>
            <a:ext cx="9001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Possible topics: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Communicable disease, substance abuse,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Universal health care, road deaths, tobacco control, vaccinations, chemical spills, smoking and drug addiction</a:t>
            </a:r>
            <a:endParaRPr sz="36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31995" cy="20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3778250" y="152400"/>
            <a:ext cx="5175300" cy="25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Goal Four: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Quality Education</a:t>
            </a:r>
            <a:endParaRPr sz="4800"/>
          </a:p>
        </p:txBody>
      </p:sp>
      <p:sp>
        <p:nvSpPr>
          <p:cNvPr id="76" name="Google Shape;76;p16"/>
          <p:cNvSpPr txBox="1"/>
          <p:nvPr/>
        </p:nvSpPr>
        <p:spPr>
          <a:xfrm>
            <a:off x="729075" y="2431925"/>
            <a:ext cx="8829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Possible topics: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Free education, equal access to education,Literacy, inclusion,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safe schools</a:t>
            </a:r>
            <a:endParaRPr sz="3600"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7851" t="0"/>
          <a:stretch/>
        </p:blipFill>
        <p:spPr>
          <a:xfrm>
            <a:off x="501975" y="152400"/>
            <a:ext cx="2324101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3286125" y="142875"/>
            <a:ext cx="5667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Goal Five: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Gender equality and empower women and girls</a:t>
            </a:r>
            <a:endParaRPr sz="3600"/>
          </a:p>
        </p:txBody>
      </p:sp>
      <p:sp>
        <p:nvSpPr>
          <p:cNvPr id="83" name="Google Shape;83;p17"/>
          <p:cNvSpPr txBox="1"/>
          <p:nvPr/>
        </p:nvSpPr>
        <p:spPr>
          <a:xfrm>
            <a:off x="448050" y="2923175"/>
            <a:ext cx="8763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Discrimination, gender violence, women’s rights, reproductive rights, date rape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50" y="142875"/>
            <a:ext cx="2838075" cy="28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2936875" y="0"/>
            <a:ext cx="6048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Six: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Clean water and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sanitation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639200" y="2833425"/>
            <a:ext cx="8985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Water quality, safe drinking water, dead zones, sanitation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00" y="152400"/>
            <a:ext cx="2568575" cy="25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606425" y="2241950"/>
            <a:ext cx="8985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Modern energy solutions, renewable energy, clean energy, wind power, solar power, energy alternatives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309250" y="0"/>
            <a:ext cx="6238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Seven: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Affordable energy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25" y="102475"/>
            <a:ext cx="1997076" cy="199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3159125" y="79375"/>
            <a:ext cx="5905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Eight: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Economic growth and work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671750" y="2871275"/>
            <a:ext cx="7999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Youth employment, child labor, unions,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Labor rights, trade support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213"/>
            <a:ext cx="2854326" cy="285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649175" y="2391250"/>
            <a:ext cx="8953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Possible topics: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Technology revolution, artificial 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intelligence</a:t>
            </a:r>
            <a:r>
              <a:rPr lang="en" sz="3600">
                <a:solidFill>
                  <a:schemeClr val="dk1"/>
                </a:solidFill>
              </a:rPr>
              <a:t>,robots, industry, universal access to technology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778125" y="79375"/>
            <a:ext cx="6096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Goal Nine: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Industry and Innovation</a:t>
            </a:r>
            <a:endParaRPr sz="4800">
              <a:solidFill>
                <a:schemeClr val="dk1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00" y="232300"/>
            <a:ext cx="2473325" cy="2057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